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2" r:id="rId3"/>
    <p:sldId id="2146" r:id="rId4"/>
    <p:sldId id="2135" r:id="rId5"/>
    <p:sldId id="2144" r:id="rId6"/>
    <p:sldId id="2147" r:id="rId7"/>
    <p:sldId id="2149" r:id="rId8"/>
    <p:sldId id="2151" r:id="rId9"/>
    <p:sldId id="2155" r:id="rId10"/>
    <p:sldId id="2156" r:id="rId11"/>
    <p:sldId id="2157" r:id="rId12"/>
    <p:sldId id="2158" r:id="rId13"/>
    <p:sldId id="2159" r:id="rId14"/>
    <p:sldId id="2160" r:id="rId15"/>
    <p:sldId id="2161" r:id="rId16"/>
    <p:sldId id="2162" r:id="rId17"/>
    <p:sldId id="2163" r:id="rId18"/>
    <p:sldId id="2164" r:id="rId19"/>
    <p:sldId id="2165" r:id="rId20"/>
    <p:sldId id="2166" r:id="rId21"/>
    <p:sldId id="263" r:id="rId22"/>
    <p:sldId id="2027" r:id="rId23"/>
    <p:sldId id="2086" r:id="rId24"/>
    <p:sldId id="20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arkey" initials="S" lastIdx="2" clrIdx="0">
    <p:extLst>
      <p:ext uri="{19B8F6BF-5375-455C-9EA6-DF929625EA0E}">
        <p15:presenceInfo xmlns:p15="http://schemas.microsoft.com/office/powerpoint/2012/main" userId="Spark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0065FC"/>
    <a:srgbClr val="755DD9"/>
    <a:srgbClr val="562855"/>
    <a:srgbClr val="341933"/>
    <a:srgbClr val="92278F"/>
    <a:srgbClr val="8EA9E3"/>
    <a:srgbClr val="F2F2F2"/>
    <a:srgbClr val="715A70"/>
    <a:srgbClr val="827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7" autoAdjust="0"/>
    <p:restoredTop sz="88585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604" y="52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18/10/2021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1728" units="cm"/>
          <inkml:channel name="T" type="integer" max="2.14748E9" units="dev"/>
        </inkml:traceFormat>
        <inkml:channelProperties>
          <inkml:channelProperty channel="X" name="resolution" value="173.98058" units="1/cm"/>
          <inkml:channelProperty channel="Y" name="resolution" value="99.88439" units="1/cm"/>
          <inkml:channelProperty channel="T" name="resolution" value="1" units="1/dev"/>
        </inkml:channelProperties>
      </inkml:inkSource>
      <inkml:timestamp xml:id="ts0" timeString="2021-10-12T10:37:24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20889 8493 0</inkml:trace>
  <inkml:trace contextRef="#ctx0" brushRef="#br0" timeOffset="3327.7302">6654 18785 0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 l'utilisateur n'a pas de compte</a:t>
            </a:r>
            <a:endParaRPr lang="en-GB" dirty="0" smtClean="0"/>
          </a:p>
          <a:p>
            <a:r>
              <a:rPr lang="en-GB" dirty="0" smtClean="0"/>
              <a:t>Clique pour </a:t>
            </a:r>
            <a:r>
              <a:rPr lang="en-GB" dirty="0" err="1" smtClean="0"/>
              <a:t>l’</a:t>
            </a:r>
            <a:r>
              <a:rPr lang="en-GB" baseline="0" dirty="0" err="1" smtClean="0"/>
              <a:t>inscription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fr-FR" baseline="0" dirty="0" smtClean="0"/>
              <a:t>s'il a oublié son mot de passe</a:t>
            </a:r>
            <a:endParaRPr lang="en-GB" baseline="0" dirty="0" smtClean="0"/>
          </a:p>
          <a:p>
            <a:r>
              <a:rPr lang="en-GB" baseline="0" dirty="0" smtClean="0"/>
              <a:t>Clique pour </a:t>
            </a:r>
            <a:r>
              <a:rPr lang="fr-FR" baseline="0" noProof="0" dirty="0" smtClean="0"/>
              <a:t>récupérer</a:t>
            </a:r>
            <a:r>
              <a:rPr lang="en-GB" baseline="0" dirty="0" smtClean="0"/>
              <a:t> le mot de </a:t>
            </a:r>
            <a:r>
              <a:rPr lang="fr-FR" baseline="0" noProof="0" dirty="0" smtClean="0"/>
              <a:t>passe</a:t>
            </a:r>
          </a:p>
          <a:p>
            <a:endParaRPr lang="fr-FR" dirty="0" smtClean="0"/>
          </a:p>
          <a:p>
            <a:r>
              <a:rPr lang="fr-FR" dirty="0" smtClean="0"/>
              <a:t>Quelles sont les conditions d'inscription ?</a:t>
            </a:r>
          </a:p>
          <a:p>
            <a:endParaRPr lang="fr-FR" dirty="0" smtClean="0"/>
          </a:p>
          <a:p>
            <a:r>
              <a:rPr lang="fr-FR" dirty="0" smtClean="0"/>
              <a:t>Inscription : De quelles informations avons-nous besoin ? des étudiants (âge, besoins, difficultés, disponibilité ?)</a:t>
            </a:r>
          </a:p>
          <a:p>
            <a:endParaRPr lang="fr-FR" dirty="0" smtClean="0"/>
          </a:p>
          <a:p>
            <a:r>
              <a:rPr lang="fr-FR" dirty="0" smtClean="0"/>
              <a:t>bénévoles (disponibilité, matières enseignées ?)</a:t>
            </a:r>
          </a:p>
          <a:p>
            <a:endParaRPr lang="fr-FR" dirty="0" smtClean="0"/>
          </a:p>
          <a:p>
            <a:r>
              <a:rPr lang="fr-FR" dirty="0" smtClean="0"/>
              <a:t>Comment récupérer le mot de passe ? Lien par e-mail ou sms ? </a:t>
            </a:r>
          </a:p>
          <a:p>
            <a:endParaRPr lang="fr-FR" dirty="0" smtClean="0"/>
          </a:p>
          <a:p>
            <a:r>
              <a:rPr lang="fr-FR" dirty="0" smtClean="0"/>
              <a:t>Quels sont les termes et conditions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7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 résumé de toutes les tâches, événements et messages</a:t>
            </a:r>
          </a:p>
          <a:p>
            <a:endParaRPr lang="fr-FR" dirty="0" smtClean="0"/>
          </a:p>
          <a:p>
            <a:r>
              <a:rPr lang="fr-FR" dirty="0" smtClean="0"/>
              <a:t>cliquer sur un lien pour accéder à une page</a:t>
            </a:r>
          </a:p>
          <a:p>
            <a:endParaRPr lang="fr-FR" dirty="0" smtClean="0"/>
          </a:p>
          <a:p>
            <a:r>
              <a:rPr lang="fr-FR" dirty="0" smtClean="0"/>
              <a:t>cliquer dans la barre de navigation pour accéder à une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5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une fenêtre de chat</a:t>
            </a:r>
          </a:p>
          <a:p>
            <a:endParaRPr lang="fr-FR" dirty="0" smtClean="0"/>
          </a:p>
          <a:p>
            <a:r>
              <a:rPr lang="fr-FR" dirty="0" smtClean="0"/>
              <a:t>un horodatage indiquant le moment où le message a été envoyé</a:t>
            </a:r>
          </a:p>
          <a:p>
            <a:endParaRPr lang="fr-FR" dirty="0" smtClean="0"/>
          </a:p>
          <a:p>
            <a:r>
              <a:rPr lang="fr-FR" dirty="0" smtClean="0"/>
              <a:t>cliquez pour ajouter un contact - une fenêtre s'ouvre avec une liste de contacts</a:t>
            </a:r>
          </a:p>
          <a:p>
            <a:endParaRPr lang="fr-FR" dirty="0" smtClean="0"/>
          </a:p>
          <a:p>
            <a:r>
              <a:rPr lang="fr-FR" dirty="0" smtClean="0"/>
              <a:t>on peut poursuivre un chat en cliquant sur l'un des chats de la liste ou sur l'un des onglets de message.</a:t>
            </a:r>
          </a:p>
          <a:p>
            <a:endParaRPr lang="en-GB" dirty="0" smtClean="0"/>
          </a:p>
          <a:p>
            <a:r>
              <a:rPr lang="fr-FR" dirty="0" smtClean="0"/>
              <a:t>on peut ajouter un contact en cliquant sur l'icône d'ajout de contact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**************************************</a:t>
            </a:r>
            <a:endParaRPr lang="fr-FR" dirty="0" smtClean="0"/>
          </a:p>
          <a:p>
            <a:r>
              <a:rPr lang="fr-FR" dirty="0" smtClean="0"/>
              <a:t>Quand on arrive à la page, s'ouvre sur la dernière discussion ? Page vide ?</a:t>
            </a:r>
          </a:p>
          <a:p>
            <a:endParaRPr lang="fr-FR" dirty="0" smtClean="0"/>
          </a:p>
          <a:p>
            <a:r>
              <a:rPr lang="fr-FR" dirty="0" smtClean="0"/>
              <a:t>Quelle modération ? Possibilité de signaler un message ?</a:t>
            </a:r>
          </a:p>
          <a:p>
            <a:endParaRPr lang="fr-FR" dirty="0" smtClean="0"/>
          </a:p>
          <a:p>
            <a:r>
              <a:rPr lang="fr-FR" dirty="0" smtClean="0"/>
              <a:t>Possibilité d'envoyer des liens ? Des fichiers attachés ? Des images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7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 calendrier</a:t>
            </a:r>
          </a:p>
          <a:p>
            <a:endParaRPr lang="fr-FR" dirty="0" smtClean="0"/>
          </a:p>
          <a:p>
            <a:r>
              <a:rPr lang="fr-FR" dirty="0" smtClean="0"/>
              <a:t>la liste des événements</a:t>
            </a:r>
          </a:p>
          <a:p>
            <a:endParaRPr lang="fr-FR" dirty="0" smtClean="0"/>
          </a:p>
          <a:p>
            <a:r>
              <a:rPr lang="fr-FR" dirty="0" smtClean="0"/>
              <a:t>on peut cliquer sur un jour pour voir les événements de ce jour-là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******************************************</a:t>
            </a:r>
            <a:endParaRPr lang="fr-FR" dirty="0" smtClean="0"/>
          </a:p>
          <a:p>
            <a:r>
              <a:rPr lang="fr-FR" dirty="0" smtClean="0"/>
              <a:t>Quels informations contiennent les événements ? (Priorité ? Tags ? Alertes?)</a:t>
            </a:r>
          </a:p>
          <a:p>
            <a:r>
              <a:rPr lang="fr-FR" dirty="0" smtClean="0"/>
              <a:t>Les dates de rendu des tâches apparaissent dans le calendrier ?</a:t>
            </a:r>
          </a:p>
          <a:p>
            <a:r>
              <a:rPr lang="fr-FR" dirty="0" smtClean="0"/>
              <a:t>Que se passe t'il quand l’</a:t>
            </a:r>
            <a:r>
              <a:rPr lang="fr-FR" dirty="0" err="1" smtClean="0"/>
              <a:t>événémént</a:t>
            </a:r>
            <a:r>
              <a:rPr lang="fr-FR" dirty="0" smtClean="0"/>
              <a:t> est dépassée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2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une liste des tâches en cours</a:t>
            </a:r>
          </a:p>
          <a:p>
            <a:endParaRPr lang="fr-FR" dirty="0" smtClean="0"/>
          </a:p>
          <a:p>
            <a:r>
              <a:rPr lang="fr-FR" dirty="0" smtClean="0"/>
              <a:t>les tâches pour cette semaine</a:t>
            </a:r>
          </a:p>
          <a:p>
            <a:endParaRPr lang="fr-FR" dirty="0" smtClean="0"/>
          </a:p>
          <a:p>
            <a:r>
              <a:rPr lang="fr-FR" dirty="0" smtClean="0"/>
              <a:t>et les tâches terminées</a:t>
            </a:r>
          </a:p>
          <a:p>
            <a:endParaRPr lang="en-GB" dirty="0" smtClean="0"/>
          </a:p>
          <a:p>
            <a:r>
              <a:rPr lang="fr-FR" dirty="0" smtClean="0"/>
              <a:t>similaire au formulaire du calendrier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6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User story</a:t>
            </a:r>
          </a:p>
          <a:p>
            <a:endParaRPr lang="fr-FR" dirty="0" smtClean="0"/>
          </a:p>
          <a:p>
            <a:r>
              <a:rPr lang="fr-FR" dirty="0" smtClean="0"/>
              <a:t>1.</a:t>
            </a:r>
            <a:r>
              <a:rPr lang="fr-FR" baseline="0" dirty="0" smtClean="0"/>
              <a:t> </a:t>
            </a:r>
            <a:r>
              <a:rPr lang="fr-FR" dirty="0" smtClean="0"/>
              <a:t>En tant que &lt;type d’utilisateur&gt;, </a:t>
            </a:r>
          </a:p>
          <a:p>
            <a:r>
              <a:rPr lang="fr-FR" dirty="0" smtClean="0"/>
              <a:t>2.</a:t>
            </a:r>
            <a:r>
              <a:rPr lang="fr-FR" baseline="0" dirty="0" smtClean="0"/>
              <a:t> </a:t>
            </a:r>
            <a:r>
              <a:rPr lang="fr-FR" dirty="0" smtClean="0"/>
              <a:t>je veux &lt;le but&gt; </a:t>
            </a:r>
          </a:p>
          <a:p>
            <a:r>
              <a:rPr lang="fr-FR" dirty="0" smtClean="0"/>
              <a:t>3.</a:t>
            </a:r>
            <a:r>
              <a:rPr lang="fr-FR" baseline="0" dirty="0" smtClean="0"/>
              <a:t> </a:t>
            </a:r>
            <a:r>
              <a:rPr lang="fr-FR" dirty="0" smtClean="0"/>
              <a:t>afin de &lt;la raison&gt;</a:t>
            </a:r>
          </a:p>
          <a:p>
            <a:endParaRPr lang="en-GB" dirty="0" smtClean="0"/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critère d’acceptation :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Étant donné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contexte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la suite du contexte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Lorsque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l’événement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Alors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résultat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autre résultat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74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y a des acteurs - bénévoles et étudiants</a:t>
            </a:r>
          </a:p>
          <a:p>
            <a:endParaRPr lang="fr-FR" dirty="0" smtClean="0"/>
          </a:p>
          <a:p>
            <a:r>
              <a:rPr lang="fr-FR" dirty="0" smtClean="0"/>
              <a:t>Include/inclue signifie qu'il inclut toujours les comportements</a:t>
            </a:r>
          </a:p>
          <a:p>
            <a:endParaRPr lang="fr-FR" dirty="0" smtClean="0"/>
          </a:p>
          <a:p>
            <a:r>
              <a:rPr lang="fr-FR" dirty="0" err="1" smtClean="0"/>
              <a:t>Extend</a:t>
            </a:r>
            <a:r>
              <a:rPr lang="fr-FR" dirty="0" smtClean="0"/>
              <a:t>/étendre signifie qu'il se produit dans certaines circonstances.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18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J'ai divisé les tâches pour chaque page</a:t>
            </a:r>
          </a:p>
          <a:p>
            <a:endParaRPr lang="fr-FR" dirty="0" smtClean="0"/>
          </a:p>
          <a:p>
            <a:r>
              <a:rPr lang="fr-FR" dirty="0" smtClean="0"/>
              <a:t>J'ai divisé les fonctionnalités pour chaque page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51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lorsqu'on clique sur une carte, une fenêtre s'ouvre et affiche plus de détails pour chaque tâche. </a:t>
            </a:r>
          </a:p>
          <a:p>
            <a:endParaRPr lang="en-GB" dirty="0" smtClean="0"/>
          </a:p>
          <a:p>
            <a:r>
              <a:rPr lang="fr-FR" dirty="0" smtClean="0"/>
              <a:t>diagrammes de cas d'utilisation</a:t>
            </a:r>
          </a:p>
          <a:p>
            <a:endParaRPr lang="fr-FR" dirty="0" smtClean="0"/>
          </a:p>
          <a:p>
            <a:r>
              <a:rPr lang="fr-FR" dirty="0" smtClean="0"/>
              <a:t>user stories</a:t>
            </a:r>
          </a:p>
          <a:p>
            <a:endParaRPr lang="fr-FR" dirty="0" smtClean="0"/>
          </a:p>
          <a:p>
            <a:r>
              <a:rPr lang="fr-FR" dirty="0" smtClean="0"/>
              <a:t>captures d'écran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19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6.jp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customXml" Target="../ink/ink1.xml"/><Relationship Id="rId10" Type="http://schemas.openxmlformats.org/officeDocument/2006/relationships/image" Target="../media/image14.jpg"/><Relationship Id="rId4" Type="http://schemas.openxmlformats.org/officeDocument/2006/relationships/image" Target="../media/image1.jpg"/><Relationship Id="rId9" Type="http://schemas.openxmlformats.org/officeDocument/2006/relationships/image" Target="../media/image13.jpg"/><Relationship Id="rId1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11" Type="http://schemas.openxmlformats.org/officeDocument/2006/relationships/image" Target="../media/image21.jpg"/><Relationship Id="rId5" Type="http://schemas.openxmlformats.org/officeDocument/2006/relationships/image" Target="../media/image19.jpg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8.jpg"/><Relationship Id="rId9" Type="http://schemas.openxmlformats.org/officeDocument/2006/relationships/image" Target="../media/image12.jpg"/><Relationship Id="rId1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11" Type="http://schemas.openxmlformats.org/officeDocument/2006/relationships/image" Target="../media/image34.jpg"/><Relationship Id="rId5" Type="http://schemas.openxmlformats.org/officeDocument/2006/relationships/image" Target="../media/image3.png"/><Relationship Id="rId10" Type="http://schemas.openxmlformats.org/officeDocument/2006/relationships/image" Target="../media/image33.jpg"/><Relationship Id="rId4" Type="http://schemas.openxmlformats.org/officeDocument/2006/relationships/image" Target="../media/image29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2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11" Type="http://schemas.openxmlformats.org/officeDocument/2006/relationships/image" Target="../media/image41.jpg"/><Relationship Id="rId5" Type="http://schemas.openxmlformats.org/officeDocument/2006/relationships/image" Target="../media/image39.jpg"/><Relationship Id="rId15" Type="http://schemas.openxmlformats.org/officeDocument/2006/relationships/image" Target="../media/image43.jpg"/><Relationship Id="rId10" Type="http://schemas.openxmlformats.org/officeDocument/2006/relationships/image" Target="../media/image19.jpg"/><Relationship Id="rId4" Type="http://schemas.openxmlformats.org/officeDocument/2006/relationships/image" Target="../media/image38.jpg"/><Relationship Id="rId9" Type="http://schemas.openxmlformats.org/officeDocument/2006/relationships/image" Target="../media/image40.jp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07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 Le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tableau de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résumé des tâches, événements et messages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un bref résumé de mes tâches, de mes messages et de mes événements futurs en un seul endroit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‘avoir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vue d'ensemble rapide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bref résumé de ses tâches, de ses messages et de ses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Redirigé vers </a:t>
            </a:r>
            <a:r>
              <a:rPr lang="fr-FR" sz="1100" b="1" u="sng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b="1" u="sng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chat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 de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 de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gestion des tâches</a:t>
            </a: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tâches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son tableau de bord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toutes les tâches à accomplir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mon calendrier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événements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son calendrier et tous les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voir une de ses événements futurs.</a:t>
            </a: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messages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tous ses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ajouter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une liste des contacts.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rechercher un nouveau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ajouter un nouveau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 contacts.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</a:t>
            </a:r>
          </a:p>
          <a:p>
            <a:pPr>
              <a:lnSpc>
                <a:spcPct val="150000"/>
              </a:lnSpc>
            </a:pPr>
            <a:r>
              <a:rPr lang="en-GB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message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mes messages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d'autres personnes.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 message dans la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quand un nouveau message est arrivé.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fermer la fenêtre de message/onglet de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(suite)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message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envoyer un message à l'un de mes contacts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s'ouvrir une nouvelle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passer rapidement d'une fenêtre de message à une autre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pouvoir envoyer 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ajouter une pièce jointe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qu’un message a été reçu.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message</a:t>
            </a:r>
          </a:p>
          <a:p>
            <a:pPr>
              <a:lnSpc>
                <a:spcPct val="150000"/>
              </a:lnSpc>
            </a:pPr>
            <a:r>
              <a:rPr lang="fr-FR" sz="11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message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des messages.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d'un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 La page de calendrier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mes événements futurs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respecter mes rendez-vous et de terminer mes tâches avant la date limite.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pouvoir lire des informations plus détaillées sur un événement. 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la liste des événements d'un jour donné.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les événements des mois précédents ou suivants.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mettre à jour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d’événement.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nouvel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nouvel événement à ma liste de rendez-vous.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 nouvel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 nouvel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création d’un nouvel 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d’événements.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d'un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Un élève devrait pouvoir supprimer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 événement (pour lui-même et l'élève).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suppression d'un événement.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0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5. La page de gestion des tâches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la tâche plus en détail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voir 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doit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</a:t>
            </a:r>
          </a:p>
          <a:p>
            <a:pPr>
              <a:lnSpc>
                <a:spcPct val="150000"/>
              </a:lnSpc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mettre à jour une tâche afin d'en 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une nouvelle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une nouvelle tâche à ma liste de tâches à accomplir.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une nouvelle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une nouvelle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création d'une nouvelle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de tâches.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d’une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supprimer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d’une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la tâche comme terminée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marquer une tâche comme étant terminée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indiquer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qu'une tâche est terminée.</a:t>
            </a:r>
          </a:p>
          <a:p>
            <a:pPr marL="715963" indent="-357188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doit pouvoir marquer une tâche comme étant terminée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62" y="1354666"/>
            <a:ext cx="5688000" cy="475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0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93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0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3" y="1422400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1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6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2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Définissez les besoins pour une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soutien scolaire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8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Learn@Home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une association qui met en relation des enfants en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difficulté scolaire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des bénévoles, en ligne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faciliter l'interaction et la communication entre l’élève et le tuteur </a:t>
            </a:r>
            <a:r>
              <a:rPr lang="fr-FR" sz="1200" i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bénévole,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site web doit être créé, qui doit comprendre les pages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suivantes :</a:t>
            </a:r>
            <a:endParaRPr lang="fr-FR" sz="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connexion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ermettre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un élève ou à un bénévole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connecter.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récupération de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oublié.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vers une page de création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compte.</a:t>
            </a:r>
          </a:p>
          <a:p>
            <a:pPr marL="914400" lvl="4">
              <a:lnSpc>
                <a:spcPct val="150000"/>
              </a:lnSpc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tableau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compteur de messages non lus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 de profil de l’expéditeur, à côté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permettant de visualiser si un message a été lu ou non.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l’utilisateur.</a:t>
            </a:r>
          </a:p>
          <a:p>
            <a:pPr marL="0" lvl="2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gestion des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tâches que pour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lui-même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 peut créer des tâches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5152" y="688366"/>
            <a:ext cx="2410816" cy="367101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1.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6" y="1707994"/>
            <a:ext cx="4896000" cy="3312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0574058" y="2336427"/>
            <a:ext cx="26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récupération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mot de passe oublié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54921" y="5204180"/>
            <a:ext cx="15311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connexion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3" name="Image 2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672" y="1185287"/>
            <a:ext cx="1476000" cy="2628000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048" y="1196533"/>
            <a:ext cx="1476000" cy="2628000"/>
          </a:xfrm>
          <a:prstGeom prst="rect">
            <a:avLst/>
          </a:prstGeom>
        </p:spPr>
      </p:pic>
      <p:pic>
        <p:nvPicPr>
          <p:cNvPr id="18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164" y="2213714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37" y="2676000"/>
            <a:ext cx="1476000" cy="2628000"/>
          </a:xfrm>
          <a:prstGeom prst="rect">
            <a:avLst/>
          </a:prstGeom>
        </p:spPr>
      </p:pic>
      <p:pic>
        <p:nvPicPr>
          <p:cNvPr id="24" name="Image 2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37" y="2676000"/>
            <a:ext cx="1476000" cy="262800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 bwMode="auto">
          <a:xfrm>
            <a:off x="5782119" y="3559642"/>
            <a:ext cx="72000" cy="72000"/>
          </a:xfrm>
          <a:prstGeom prst="ellipse">
            <a:avLst/>
          </a:prstGeom>
          <a:solidFill>
            <a:srgbClr val="C4C4C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 bwMode="auto">
          <a:xfrm>
            <a:off x="7525062" y="1792824"/>
            <a:ext cx="438378" cy="161893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394000" y="3421142"/>
            <a:ext cx="4724416" cy="3235530"/>
            <a:chOff x="394000" y="3421142"/>
            <a:chExt cx="4724416" cy="3235530"/>
          </a:xfrm>
        </p:grpSpPr>
        <p:sp>
          <p:nvSpPr>
            <p:cNvPr id="21" name="Rectangle 20"/>
            <p:cNvSpPr/>
            <p:nvPr/>
          </p:nvSpPr>
          <p:spPr>
            <a:xfrm>
              <a:off x="776208" y="3421142"/>
              <a:ext cx="15638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200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La </a:t>
              </a:r>
              <a:r>
                <a:rPr lang="fr-FR" sz="1200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page d'inscription</a:t>
              </a:r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69182" y="2807438"/>
              <a:ext cx="2974052" cy="4724416"/>
            </a:xfrm>
            <a:prstGeom prst="rect">
              <a:avLst/>
            </a:prstGeom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08" y="3799022"/>
              <a:ext cx="3960000" cy="27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2. Le tableau de bord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084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tâches.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calendrier.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liste de chats et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lus.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350" y="2500977"/>
            <a:ext cx="184146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tableau de bord.</a:t>
            </a:r>
          </a:p>
          <a:p>
            <a:pPr marL="0" lvl="4">
              <a:lnSpc>
                <a:spcPct val="150000"/>
              </a:lnSpc>
            </a:pPr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des taches.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2537313"/>
            <a:ext cx="454274" cy="16684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391636"/>
            <a:ext cx="454274" cy="38298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964555"/>
            <a:ext cx="454274" cy="3493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532350" y="4358469"/>
            <a:ext cx="18414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déconnecter.</a:t>
            </a:r>
          </a:p>
          <a:p>
            <a:pPr marL="0" lvl="4">
              <a:lnSpc>
                <a:spcPct val="150000"/>
              </a:lnSpc>
            </a:pP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correspondante.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lus.</a:t>
            </a:r>
          </a:p>
          <a:p>
            <a:pPr marL="0" lvl="4"/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5482035"/>
            <a:ext cx="454274" cy="40304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Icônes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6082025"/>
            <a:ext cx="454273" cy="422845"/>
          </a:xfrm>
          <a:prstGeom prst="rect">
            <a:avLst/>
          </a:prstGeom>
          <a:ln w="63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9" y="1733729"/>
            <a:ext cx="4896000" cy="3312000"/>
          </a:xfrm>
          <a:prstGeom prst="rect">
            <a:avLst/>
          </a:prstGeom>
        </p:spPr>
      </p:pic>
      <p:pic>
        <p:nvPicPr>
          <p:cNvPr id="9" name="Image 8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89" y="1735924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06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00" y="3126049"/>
            <a:ext cx="1476000" cy="2628000"/>
          </a:xfrm>
          <a:prstGeom prst="rect">
            <a:avLst/>
          </a:prstGeom>
        </p:spPr>
      </p:pic>
      <p:pic>
        <p:nvPicPr>
          <p:cNvPr id="28" name="Image 27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477" y="3126049"/>
            <a:ext cx="1476000" cy="262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451608" y="2724557"/>
            <a:ext cx="201276" cy="1905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 bwMode="auto">
          <a:xfrm>
            <a:off x="5669606" y="2856702"/>
            <a:ext cx="177800" cy="2077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Encre 11"/>
              <p14:cNvContentPartPr/>
              <p14:nvPr/>
            </p14:nvContentPartPr>
            <p14:xfrm>
              <a:off x="2395440" y="3057480"/>
              <a:ext cx="5124960" cy="3705480"/>
            </p14:xfrm>
          </p:contentPart>
        </mc:Choice>
        <mc:Fallback xmlns="">
          <p:pic>
            <p:nvPicPr>
              <p:cNvPr id="12" name="Encre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86080" y="3048120"/>
                <a:ext cx="5143680" cy="37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4" y="1315768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82" y="1767008"/>
            <a:ext cx="1476000" cy="2628000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77823" y="5141621"/>
            <a:ext cx="2261590" cy="1015663"/>
            <a:chOff x="77823" y="5141621"/>
            <a:chExt cx="2261590" cy="1015663"/>
          </a:xfrm>
        </p:grpSpPr>
        <p:sp>
          <p:nvSpPr>
            <p:cNvPr id="33" name="Rectangle 32"/>
            <p:cNvSpPr/>
            <p:nvPr/>
          </p:nvSpPr>
          <p:spPr>
            <a:xfrm>
              <a:off x="497952" y="5141621"/>
              <a:ext cx="184146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Rechercher un nouveau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contact.</a:t>
              </a:r>
            </a:p>
            <a:p>
              <a:pPr marL="0" lvl="4"/>
              <a:endPara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Sélectionner un nouveau contact</a:t>
              </a:r>
            </a:p>
          </p:txBody>
        </p:sp>
        <p:pic>
          <p:nvPicPr>
            <p:cNvPr id="31" name="Image 3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5686081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Image 3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3" y="5147086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interface de chat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41" y="499802"/>
            <a:ext cx="3606056" cy="572838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32350" y="2553927"/>
            <a:ext cx="20124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compteur de messages non lus.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Commencer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nouveau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si un message a été reçu par le destinataire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nouveau contact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257054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Icônes</a:t>
            </a:r>
          </a:p>
        </p:txBody>
      </p:sp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116480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" y="4468127"/>
            <a:ext cx="432161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669000"/>
            <a:ext cx="432000" cy="29273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4092126"/>
            <a:ext cx="432000" cy="2456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4" y="1696651"/>
            <a:ext cx="4896000" cy="3312000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 bwMode="auto">
          <a:xfrm>
            <a:off x="7514168" y="2570547"/>
            <a:ext cx="245534" cy="231920"/>
          </a:xfrm>
          <a:prstGeom prst="ellipse">
            <a:avLst/>
          </a:prstGeom>
          <a:noFill/>
          <a:ln w="3175"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3016902" y="1696651"/>
            <a:ext cx="7787180" cy="3312000"/>
            <a:chOff x="3015540" y="1696651"/>
            <a:chExt cx="7787180" cy="3312000"/>
          </a:xfrm>
        </p:grpSpPr>
        <p:pic>
          <p:nvPicPr>
            <p:cNvPr id="29" name="Image 28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540" y="1696651"/>
              <a:ext cx="4896000" cy="331200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720" y="1767008"/>
              <a:ext cx="1476000" cy="2628000"/>
            </a:xfrm>
            <a:prstGeom prst="rect">
              <a:avLst/>
            </a:prstGeom>
          </p:spPr>
        </p:pic>
      </p:grp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62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21" y="3129314"/>
            <a:ext cx="1476000" cy="2628000"/>
          </a:xfrm>
          <a:prstGeom prst="rect">
            <a:avLst/>
          </a:prstGeom>
        </p:spPr>
      </p:pic>
      <p:pic>
        <p:nvPicPr>
          <p:cNvPr id="25" name="Image 24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21" y="3130177"/>
            <a:ext cx="1476000" cy="2628000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 bwMode="auto">
          <a:xfrm>
            <a:off x="7526954" y="3832805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 bwMode="auto">
          <a:xfrm>
            <a:off x="7077390" y="4395008"/>
            <a:ext cx="549564" cy="17699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5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30" y="1720106"/>
            <a:ext cx="4896000" cy="3312000"/>
          </a:xfrm>
          <a:prstGeom prst="rect">
            <a:avLst/>
          </a:prstGeom>
        </p:spPr>
      </p:pic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79" y="1781616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49529" y="5158695"/>
            <a:ext cx="52561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de l’utilisateur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42" y="1720106"/>
            <a:ext cx="4896000" cy="33120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78077" y="2096896"/>
            <a:ext cx="2295734" cy="2056357"/>
            <a:chOff x="78077" y="2096896"/>
            <a:chExt cx="2295734" cy="2056357"/>
          </a:xfrm>
        </p:grpSpPr>
        <p:sp>
          <p:nvSpPr>
            <p:cNvPr id="32" name="Rectangle 31"/>
            <p:cNvSpPr/>
            <p:nvPr/>
          </p:nvSpPr>
          <p:spPr>
            <a:xfrm>
              <a:off x="78077" y="2096896"/>
              <a:ext cx="22957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>
                <a:lnSpc>
                  <a:spcPct val="150000"/>
                </a:lnSpc>
              </a:pPr>
              <a:r>
                <a:rPr lang="fr-FR" sz="1600" i="1" u="sng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Icônes</a:t>
              </a: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78077" y="2553927"/>
              <a:ext cx="2295734" cy="1599326"/>
              <a:chOff x="78077" y="2553927"/>
              <a:chExt cx="2295734" cy="1599326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532350" y="2553927"/>
                <a:ext cx="1841461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4"/>
                <a:r>
                  <a:rPr lang="fr-FR" sz="1200" i="1" dirty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Ajouter un </a:t>
                </a:r>
                <a:r>
                  <a:rPr lang="fr-FR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nouvel événement.</a:t>
                </a:r>
                <a:endPara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endParaRPr lang="en-GB" sz="14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r>
                  <a:rPr lang="fr-FR" sz="1200" i="1" dirty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Supprimer un </a:t>
                </a:r>
                <a:r>
                  <a:rPr lang="fr-FR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événement</a:t>
                </a:r>
                <a:r>
                  <a:rPr lang="en-GB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.</a:t>
                </a:r>
              </a:p>
              <a:p>
                <a:pPr marL="0" lvl="4"/>
                <a:endParaRPr lang="en-GB" sz="14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endParaRPr lang="en-GB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  <a:p>
                <a:pPr marL="0" lvl="4"/>
                <a:r>
                  <a:rPr lang="fr-FR" sz="1200" i="1" dirty="0" smtClean="0">
                    <a:latin typeface="Abhaya Libre" panose="02000603000000000000" pitchFamily="2" charset="77"/>
                    <a:ea typeface="Lato Light" panose="020F0502020204030203" pitchFamily="34" charset="0"/>
                    <a:cs typeface="Abhaya Libre" panose="02000603000000000000" pitchFamily="2" charset="77"/>
                  </a:rPr>
                  <a:t>Modifier un événement.</a:t>
                </a:r>
                <a:endPara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endParaRPr>
              </a:p>
            </p:txBody>
          </p:sp>
          <p:pic>
            <p:nvPicPr>
              <p:cNvPr id="22" name="Image 21"/>
              <p:cNvPicPr preferRelativeResize="0"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7" y="3137590"/>
                <a:ext cx="432000" cy="432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Image 5"/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7" y="2553927"/>
                <a:ext cx="432000" cy="432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Image 6"/>
              <p:cNvPicPr preferRelativeResize="0"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7" y="3721253"/>
                <a:ext cx="432000" cy="432000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1" name="Groupe 10"/>
          <p:cNvGrpSpPr/>
          <p:nvPr/>
        </p:nvGrpSpPr>
        <p:grpSpPr>
          <a:xfrm>
            <a:off x="9328079" y="1781616"/>
            <a:ext cx="1476000" cy="3327059"/>
            <a:chOff x="9328079" y="1781616"/>
            <a:chExt cx="1476000" cy="3327059"/>
          </a:xfrm>
        </p:grpSpPr>
        <p:pic>
          <p:nvPicPr>
            <p:cNvPr id="21" name="Image 20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8079" y="1781616"/>
              <a:ext cx="1476000" cy="26280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9328079" y="4762426"/>
              <a:ext cx="1464679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Le bénévole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8077" y="2189753"/>
            <a:ext cx="239867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nouvel événement</a:t>
            </a:r>
          </a:p>
          <a:p>
            <a:pPr marL="0" lvl="4"/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527783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51" y="3001232"/>
            <a:ext cx="1476000" cy="2628000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7872851" y="3001232"/>
            <a:ext cx="1492115" cy="3360779"/>
            <a:chOff x="7872851" y="3003794"/>
            <a:chExt cx="1492115" cy="3360779"/>
          </a:xfrm>
        </p:grpSpPr>
        <p:pic>
          <p:nvPicPr>
            <p:cNvPr id="17" name="Image 16"/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851" y="3003794"/>
              <a:ext cx="1476000" cy="2628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885051" y="5995241"/>
              <a:ext cx="14799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L’élève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6839894" y="4458845"/>
            <a:ext cx="610828" cy="17311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 bwMode="auto">
          <a:xfrm>
            <a:off x="7369813" y="2931481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13" grpId="0" animBg="1"/>
      <p:bldP spid="13" grpId="1" animBg="1"/>
      <p:bldP spid="26" grpId="0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35795"/>
            <a:ext cx="4896000" cy="3312000"/>
          </a:xfrm>
          <a:prstGeom prst="rect">
            <a:avLst/>
          </a:prstGeom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35795"/>
            <a:ext cx="4896000" cy="331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49529" y="5158695"/>
            <a:ext cx="5256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75150" y="2096896"/>
            <a:ext cx="2298661" cy="3223683"/>
            <a:chOff x="75150" y="2096896"/>
            <a:chExt cx="2298661" cy="3223683"/>
          </a:xfrm>
        </p:grpSpPr>
        <p:sp>
          <p:nvSpPr>
            <p:cNvPr id="22" name="Rectangle 21"/>
            <p:cNvSpPr/>
            <p:nvPr/>
          </p:nvSpPr>
          <p:spPr>
            <a:xfrm>
              <a:off x="532350" y="2553927"/>
              <a:ext cx="1841461" cy="2646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Ajouter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une nouvelle tâche.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endParaRPr lang="en-GB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Supprimer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une tâche</a:t>
              </a:r>
              <a:r>
                <a:rPr lang="en-GB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.</a:t>
              </a:r>
            </a:p>
            <a:p>
              <a:pPr marL="0" lvl="4"/>
              <a:endParaRPr lang="en-GB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endPara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Modifier une tâche.</a:t>
              </a:r>
            </a:p>
            <a:p>
              <a:pPr marL="0" lvl="4"/>
              <a:endPara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endPara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fr-FR" sz="1200" i="1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Marquer une tâche comme </a:t>
              </a: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terminée.</a:t>
              </a:r>
            </a:p>
            <a:p>
              <a:pPr marL="0" lvl="4"/>
              <a:endParaRPr lang="en-GB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  <a:p>
              <a:pPr marL="0" lvl="4"/>
              <a:r>
                <a:rPr lang="en-GB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Pièce joint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077" y="2096896"/>
              <a:ext cx="229573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4">
                <a:lnSpc>
                  <a:spcPct val="150000"/>
                </a:lnSpc>
              </a:pPr>
              <a:r>
                <a:rPr lang="fr-FR" sz="1600" i="1" u="sng" dirty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Icônes</a:t>
              </a:r>
            </a:p>
          </p:txBody>
        </p:sp>
        <p:pic>
          <p:nvPicPr>
            <p:cNvPr id="28" name="Image 27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3137590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Image 30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3721253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2553927"/>
              <a:ext cx="429073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7" y="4304916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Image 1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0" y="4888579"/>
              <a:ext cx="432000" cy="43200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e 8"/>
          <p:cNvGrpSpPr/>
          <p:nvPr/>
        </p:nvGrpSpPr>
        <p:grpSpPr>
          <a:xfrm>
            <a:off x="8860671" y="1315768"/>
            <a:ext cx="2410816" cy="3792907"/>
            <a:chOff x="8860671" y="1315768"/>
            <a:chExt cx="2410816" cy="3792907"/>
          </a:xfrm>
        </p:grpSpPr>
        <p:pic>
          <p:nvPicPr>
            <p:cNvPr id="17" name="Picture 4" descr="iPhone6_mockup_front_white.png"/>
            <p:cNvPicPr>
              <a:picLocks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0671" y="1315768"/>
              <a:ext cx="2410816" cy="3671015"/>
            </a:xfrm>
            <a:prstGeom prst="rect">
              <a:avLst/>
            </a:prstGeom>
          </p:spPr>
        </p:pic>
        <p:pic>
          <p:nvPicPr>
            <p:cNvPr id="20" name="Image 19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107" y="1788957"/>
              <a:ext cx="1476000" cy="2628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9361051" y="4762426"/>
              <a:ext cx="1431707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Le bénévole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84016" y="2198289"/>
            <a:ext cx="239867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formulaire de la nouvelle tâche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la tâche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 limite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 lvl="4"/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7421559" y="2654382"/>
            <a:ext cx="2410816" cy="3671015"/>
            <a:chOff x="7421559" y="2654382"/>
            <a:chExt cx="2410816" cy="3671015"/>
          </a:xfrm>
        </p:grpSpPr>
        <p:pic>
          <p:nvPicPr>
            <p:cNvPr id="19" name="Picture 4" descr="iPhone6_mockup_front_white.png"/>
            <p:cNvPicPr>
              <a:picLocks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1559" y="2654382"/>
              <a:ext cx="2410816" cy="3671015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548" y="3126049"/>
              <a:ext cx="1476000" cy="2628000"/>
            </a:xfrm>
            <a:prstGeom prst="rect">
              <a:avLst/>
            </a:prstGeom>
          </p:spPr>
        </p:pic>
      </p:grpSp>
      <p:sp>
        <p:nvSpPr>
          <p:cNvPr id="30" name="Ellipse 29"/>
          <p:cNvSpPr/>
          <p:nvPr/>
        </p:nvSpPr>
        <p:spPr bwMode="auto">
          <a:xfrm>
            <a:off x="5381705" y="2840398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7872548" y="3126049"/>
            <a:ext cx="1496521" cy="3309632"/>
            <a:chOff x="7864531" y="3141302"/>
            <a:chExt cx="1496521" cy="3309632"/>
          </a:xfrm>
        </p:grpSpPr>
        <p:sp>
          <p:nvSpPr>
            <p:cNvPr id="24" name="Rectangle 23"/>
            <p:cNvSpPr/>
            <p:nvPr/>
          </p:nvSpPr>
          <p:spPr>
            <a:xfrm>
              <a:off x="7885052" y="6104685"/>
              <a:ext cx="14760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ctr">
                <a:lnSpc>
                  <a:spcPct val="150000"/>
                </a:lnSpc>
              </a:pPr>
              <a:r>
                <a:rPr lang="fr-FR" sz="1200" i="1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L’élève</a:t>
              </a:r>
              <a:endPara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  <p:pic>
          <p:nvPicPr>
            <p:cNvPr id="25" name="Image 24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531" y="3141302"/>
              <a:ext cx="1476000" cy="262800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 bwMode="auto">
          <a:xfrm>
            <a:off x="6807615" y="4478668"/>
            <a:ext cx="575760" cy="15471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 animBg="1"/>
      <p:bldP spid="30" grpId="1" animBg="1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47320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0" y="118394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2100579"/>
            <a:ext cx="6102773" cy="474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L’inscription</a:t>
            </a: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compte auprès de 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utiliser leurs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services.</a:t>
            </a:r>
          </a:p>
          <a:p>
            <a:pPr indent="179388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358775" lvl="4" indent="-182563">
              <a:lnSpc>
                <a:spcPct val="150000"/>
              </a:lnSpc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Scénario: Voir lien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l'inscription de l'utilisateur.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suis sur la page de connexion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lien pour m'inscrire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Un utilisateur non enregistré devrait voir un formulaire d'inscription.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clique sur « S’inscrire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formulaire me permettant de m'inscrire sur le site.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e-mail de confirmation lors de l'inscription.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non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le formulaire d'inscription (nom, prénom, email, mot de passe)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recevoir un message à l'écran indiquant que tout est en ordre et je devrais recevoir un e-mail de confirmation de l'activation de mon compte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existe déjà ».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remplis le formulaire d'inscription avec une adresse électronique déjà utilisée.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message d'erreur « Ce compte existe déjà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  <a:endParaRPr lang="fr-FR" sz="3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88065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96000" y="2100579"/>
            <a:ext cx="6096000" cy="491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connexion</a:t>
            </a: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 connecter à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’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accéder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mon espace personnel</a:t>
            </a: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407987" indent="-228600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L'utilisateur enregistré devrait voir son tableau de bord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J'ai reçu l'e-mail de confirmation de l'activation de mon compte.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mon nom d'utilisateur et mon mot de passe 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je clique sur « Se connecter »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être redirigé vers mon tableau de bord.</a:t>
            </a:r>
          </a:p>
          <a:p>
            <a:pPr marL="407987" indent="-228600">
              <a:buAutoNum type="arabicPeriod"/>
            </a:pP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407987" indent="-228600">
              <a:buAutoNum type="arabicPeriod" startAt="2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L'utilisateur enregistré devrait voir un message d'erreur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J'ai mal saisi mon nom d'utilisateur et/ou mon mot de passe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je clique sur « Se connecter »</a:t>
            </a:r>
          </a:p>
          <a:p>
            <a:pPr marL="179387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voir un message d'erreur et les champs de saisie devraient être réinitialisés.</a:t>
            </a:r>
          </a:p>
          <a:p>
            <a:pPr marL="179387"/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récupération de mot de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</a:t>
            </a: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récupérer mon mot de passe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continuer à accéder à mon espace personnel.</a:t>
            </a:r>
          </a:p>
          <a:p>
            <a:pPr marL="358775" indent="-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la page de réinitialisation du mot de passe.</a:t>
            </a:r>
          </a:p>
          <a:p>
            <a:pPr marL="358775" indent="-179388"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email pour réinitialiser son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se connecter avec son nouveau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n'existe pas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d'utilisateur vos mots de passe ne correspondent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162000" y="721367"/>
            <a:ext cx="5868000" cy="102335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Stories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que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&lt;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 d’utilisateur&gt;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veux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&lt;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but&gt; 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&lt;la raison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&gt;</a:t>
            </a:r>
          </a:p>
          <a:p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b="1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le contexte et la suite du contexte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l’événement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 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résultat et autre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résultat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" y="171082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1. La page de connexion</a:t>
            </a:r>
          </a:p>
        </p:txBody>
      </p:sp>
    </p:spTree>
    <p:extLst>
      <p:ext uri="{BB962C8B-B14F-4D97-AF65-F5344CB8AC3E}">
        <p14:creationId xmlns:p14="http://schemas.microsoft.com/office/powerpoint/2010/main" val="1265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13513</TotalTime>
  <Words>2479</Words>
  <Application>Microsoft Office PowerPoint</Application>
  <PresentationFormat>Grand écran</PresentationFormat>
  <Paragraphs>400</Paragraphs>
  <Slides>24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8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2687</cp:revision>
  <dcterms:created xsi:type="dcterms:W3CDTF">2018-12-21T22:04:22Z</dcterms:created>
  <dcterms:modified xsi:type="dcterms:W3CDTF">2021-10-18T07:40:18Z</dcterms:modified>
</cp:coreProperties>
</file>